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57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EFE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imakarRaju\Desktop\PreSkilling\Python\Data_Science_And_Visualization\Milestone1\customer_transactions_modifi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u="none" strike="noStrike" baseline="0" dirty="0">
                <a:effectLst/>
              </a:rPr>
              <a:t>Analysis of Transactions by Type Across Different Cities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Analysed_Tables!$G$10</c:f>
              <c:strCache>
                <c:ptCount val="1"/>
                <c:pt idx="0">
                  <c:v>Count of Transactions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Analysed_Tables!$E$11:$F$30</c:f>
              <c:multiLvlStrCache>
                <c:ptCount val="20"/>
                <c:lvl>
                  <c:pt idx="0">
                    <c:v>Deposit</c:v>
                  </c:pt>
                  <c:pt idx="1">
                    <c:v>Payment</c:v>
                  </c:pt>
                  <c:pt idx="2">
                    <c:v>Withdrawal</c:v>
                  </c:pt>
                  <c:pt idx="3">
                    <c:v>Transfer</c:v>
                  </c:pt>
                  <c:pt idx="4">
                    <c:v>Payment</c:v>
                  </c:pt>
                  <c:pt idx="5">
                    <c:v>Withdrawal</c:v>
                  </c:pt>
                  <c:pt idx="6">
                    <c:v>Deposit</c:v>
                  </c:pt>
                  <c:pt idx="7">
                    <c:v>Transfer</c:v>
                  </c:pt>
                  <c:pt idx="8">
                    <c:v>Transfer</c:v>
                  </c:pt>
                  <c:pt idx="9">
                    <c:v>Deposit</c:v>
                  </c:pt>
                  <c:pt idx="10">
                    <c:v>Payment</c:v>
                  </c:pt>
                  <c:pt idx="11">
                    <c:v>Withdrawal</c:v>
                  </c:pt>
                  <c:pt idx="12">
                    <c:v>Deposit</c:v>
                  </c:pt>
                  <c:pt idx="13">
                    <c:v>Transfer</c:v>
                  </c:pt>
                  <c:pt idx="14">
                    <c:v>Payment</c:v>
                  </c:pt>
                  <c:pt idx="15">
                    <c:v>Withdrawal</c:v>
                  </c:pt>
                  <c:pt idx="16">
                    <c:v>Payment</c:v>
                  </c:pt>
                  <c:pt idx="17">
                    <c:v>Transfer</c:v>
                  </c:pt>
                  <c:pt idx="18">
                    <c:v>Withdrawal</c:v>
                  </c:pt>
                  <c:pt idx="19">
                    <c:v>Deposit</c:v>
                  </c:pt>
                </c:lvl>
                <c:lvl>
                  <c:pt idx="0">
                    <c:v>Chicago</c:v>
                  </c:pt>
                  <c:pt idx="4">
                    <c:v>Houston</c:v>
                  </c:pt>
                  <c:pt idx="8">
                    <c:v>Los Angeles</c:v>
                  </c:pt>
                  <c:pt idx="12">
                    <c:v>New York</c:v>
                  </c:pt>
                  <c:pt idx="16">
                    <c:v>Phoenix</c:v>
                  </c:pt>
                </c:lvl>
              </c:multiLvlStrCache>
            </c:multiLvlStrRef>
          </c:cat>
          <c:val>
            <c:numRef>
              <c:f>Analysed_Tables!$G$11:$G$30</c:f>
              <c:numCache>
                <c:formatCode>General</c:formatCode>
                <c:ptCount val="20"/>
                <c:pt idx="0">
                  <c:v>5016</c:v>
                </c:pt>
                <c:pt idx="1">
                  <c:v>4994</c:v>
                </c:pt>
                <c:pt idx="2">
                  <c:v>4985</c:v>
                </c:pt>
                <c:pt idx="3">
                  <c:v>4963</c:v>
                </c:pt>
                <c:pt idx="4">
                  <c:v>5040</c:v>
                </c:pt>
                <c:pt idx="5">
                  <c:v>4998</c:v>
                </c:pt>
                <c:pt idx="6">
                  <c:v>4937</c:v>
                </c:pt>
                <c:pt idx="7">
                  <c:v>4869</c:v>
                </c:pt>
                <c:pt idx="8">
                  <c:v>5096</c:v>
                </c:pt>
                <c:pt idx="9">
                  <c:v>5063</c:v>
                </c:pt>
                <c:pt idx="10">
                  <c:v>5027</c:v>
                </c:pt>
                <c:pt idx="11">
                  <c:v>4936</c:v>
                </c:pt>
                <c:pt idx="12">
                  <c:v>5121</c:v>
                </c:pt>
                <c:pt idx="13">
                  <c:v>5079</c:v>
                </c:pt>
                <c:pt idx="14">
                  <c:v>4963</c:v>
                </c:pt>
                <c:pt idx="15">
                  <c:v>4919</c:v>
                </c:pt>
                <c:pt idx="16">
                  <c:v>5069</c:v>
                </c:pt>
                <c:pt idx="17">
                  <c:v>5059</c:v>
                </c:pt>
                <c:pt idx="18">
                  <c:v>4998</c:v>
                </c:pt>
                <c:pt idx="19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7A-4D8C-B537-E2C88A95CA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60039370079"/>
              <c:y val="0.93571771869977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Transaction amount</a:t>
            </a:r>
            <a:r>
              <a:rPr lang="en-US" baseline="0" dirty="0">
                <a:solidFill>
                  <a:schemeClr val="tx1"/>
                </a:solidFill>
              </a:rPr>
              <a:t> by various account types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Analysed_Tables!$L$2</c:f>
              <c:strCache>
                <c:ptCount val="1"/>
                <c:pt idx="0">
                  <c:v>Sum of Transaction_Amount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Lbls>
            <c:dLbl>
              <c:idx val="0"/>
              <c:layout>
                <c:manualLayout>
                  <c:x val="-9.5374344301382932E-2"/>
                  <c:y val="-0.24074074074074073"/>
                </c:manualLayout>
              </c:layout>
              <c:numFmt formatCode="[$$-409]#,##0.00" sourceLinked="0"/>
              <c:spPr>
                <a:noFill/>
                <a:ln>
                  <a:solidFill>
                    <a:schemeClr val="dk1">
                      <a:lumMod val="25000"/>
                      <a:lumOff val="75000"/>
                    </a:scheme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D3EC-409A-A8FB-4C2938979CC0}"/>
                </c:ext>
              </c:extLst>
            </c:dLbl>
            <c:dLbl>
              <c:idx val="1"/>
              <c:layout>
                <c:manualLayout>
                  <c:x val="-6.9940377863800822E-17"/>
                  <c:y val="-0.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EC-409A-A8FB-4C2938979CC0}"/>
                </c:ext>
              </c:extLst>
            </c:dLbl>
            <c:dLbl>
              <c:idx val="2"/>
              <c:layout>
                <c:manualLayout>
                  <c:x val="0.10109680495946591"/>
                  <c:y val="0.125"/>
                </c:manualLayout>
              </c:layout>
              <c:numFmt formatCode="[$$-409]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3EC-409A-A8FB-4C2938979C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Analysed_Tables!$K$3:$K$5</c:f>
              <c:strCache>
                <c:ptCount val="3"/>
                <c:pt idx="0">
                  <c:v>Credit</c:v>
                </c:pt>
                <c:pt idx="1">
                  <c:v>Savings</c:v>
                </c:pt>
                <c:pt idx="2">
                  <c:v>Checking</c:v>
                </c:pt>
              </c:strCache>
            </c:strRef>
          </c:cat>
          <c:val>
            <c:numRef>
              <c:f>Analysed_Tables!$L$3:$L$5</c:f>
              <c:numCache>
                <c:formatCode>General</c:formatCode>
                <c:ptCount val="3"/>
                <c:pt idx="0">
                  <c:v>791139.0600000032</c:v>
                </c:pt>
                <c:pt idx="1">
                  <c:v>275982.55999999889</c:v>
                </c:pt>
                <c:pt idx="2">
                  <c:v>-512854.46999999764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EC-409A-A8FB-4C2938979C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77370479"/>
        <c:axId val="777370063"/>
      </c:areaChart>
      <c:catAx>
        <c:axId val="777370479"/>
        <c:scaling>
          <c:orientation val="maxMin"/>
        </c:scaling>
        <c:delete val="0"/>
        <c:axPos val="b"/>
        <c:numFmt formatCode="[$$-409]#,##0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063"/>
        <c:crosses val="autoZero"/>
        <c:auto val="1"/>
        <c:lblAlgn val="ctr"/>
        <c:lblOffset val="100"/>
        <c:noMultiLvlLbl val="0"/>
      </c:catAx>
      <c:valAx>
        <c:axId val="77737006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0"/>
        <c:majorTickMark val="cross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3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Types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PivotTable!$U$8</c:f>
              <c:strCache>
                <c:ptCount val="1"/>
                <c:pt idx="0">
                  <c:v>Avg. Deposit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1016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0995882623676783E-3"/>
                  <c:y val="-0.103451263091131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010-48FC-BE44-642E79B4559D}"/>
                </c:ext>
              </c:extLst>
            </c:dLbl>
            <c:dLbl>
              <c:idx val="1"/>
              <c:layout>
                <c:manualLayout>
                  <c:x val="2.4979369157347362E-2"/>
                  <c:y val="1.54011426968954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10-48FC-BE44-642E79B4559D}"/>
                </c:ext>
              </c:extLst>
            </c:dLbl>
            <c:dLbl>
              <c:idx val="2"/>
              <c:layout>
                <c:manualLayout>
                  <c:x val="7.9561311474272076E-2"/>
                  <c:y val="0.152178859148403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010-48FC-BE44-642E79B4559D}"/>
                </c:ext>
              </c:extLst>
            </c:dLbl>
            <c:dLbl>
              <c:idx val="3"/>
              <c:layout>
                <c:manualLayout>
                  <c:x val="-1.7526773381588305E-2"/>
                  <c:y val="-3.591422861676266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10-48FC-BE44-642E79B4559D}"/>
                </c:ext>
              </c:extLst>
            </c:dLbl>
            <c:dLbl>
              <c:idx val="4"/>
              <c:layout>
                <c:manualLayout>
                  <c:x val="-2.4095607717281902E-2"/>
                  <c:y val="5.11001448983906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010-48FC-BE44-642E79B4559D}"/>
                </c:ext>
              </c:extLst>
            </c:dLbl>
            <c:dLbl>
              <c:idx val="5"/>
              <c:layout>
                <c:manualLayout>
                  <c:x val="-1.9787040837904741E-3"/>
                  <c:y val="3.0144021781167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PivotTable!$U$9:$U$13</c:f>
              <c:numCache>
                <c:formatCode>General</c:formatCode>
                <c:ptCount val="5"/>
                <c:pt idx="0">
                  <c:v>39695.380000000121</c:v>
                </c:pt>
                <c:pt idx="1">
                  <c:v>-416157.34000000119</c:v>
                </c:pt>
                <c:pt idx="2">
                  <c:v>-17999.940000000199</c:v>
                </c:pt>
                <c:pt idx="3">
                  <c:v>401120.00000000087</c:v>
                </c:pt>
                <c:pt idx="4">
                  <c:v>-272653.7099999999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A010-48FC-BE44-642E79B4559D}"/>
            </c:ext>
          </c:extLst>
        </c:ser>
        <c:ser>
          <c:idx val="1"/>
          <c:order val="1"/>
          <c:tx>
            <c:strRef>
              <c:f>PivotTable!$V$8</c:f>
              <c:strCache>
                <c:ptCount val="1"/>
                <c:pt idx="0">
                  <c:v>Avg. payment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3365982887629818E-2"/>
                  <c:y val="-4.3020559930008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010-48FC-BE44-642E79B4559D}"/>
                </c:ext>
              </c:extLst>
            </c:dLbl>
            <c:dLbl>
              <c:idx val="1"/>
              <c:layout>
                <c:manualLayout>
                  <c:x val="-5.1297691013975084E-2"/>
                  <c:y val="4.5861154754176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010-48FC-BE44-642E79B4559D}"/>
                </c:ext>
              </c:extLst>
            </c:dLbl>
            <c:dLbl>
              <c:idx val="2"/>
              <c:layout>
                <c:manualLayout>
                  <c:x val="-4.4828088323363484E-2"/>
                  <c:y val="0.1559456846938340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010-48FC-BE44-642E79B4559D}"/>
                </c:ext>
              </c:extLst>
            </c:dLbl>
            <c:dLbl>
              <c:idx val="3"/>
              <c:layout>
                <c:manualLayout>
                  <c:x val="-5.2419131596057461E-2"/>
                  <c:y val="-8.52491980169145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010-48FC-BE44-642E79B4559D}"/>
                </c:ext>
              </c:extLst>
            </c:dLbl>
            <c:dLbl>
              <c:idx val="4"/>
              <c:layout>
                <c:manualLayout>
                  <c:x val="-3.8553883036235533E-2"/>
                  <c:y val="-3.8014166478443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PivotTable!$V$9:$V$13</c:f>
              <c:numCache>
                <c:formatCode>General</c:formatCode>
                <c:ptCount val="5"/>
                <c:pt idx="0">
                  <c:v>28168.239999999903</c:v>
                </c:pt>
                <c:pt idx="1">
                  <c:v>-133009.42000000062</c:v>
                </c:pt>
                <c:pt idx="2">
                  <c:v>22909.309999999885</c:v>
                </c:pt>
                <c:pt idx="3">
                  <c:v>137316.62999999942</c:v>
                </c:pt>
                <c:pt idx="4">
                  <c:v>210411.21000000098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0-A010-48FC-BE44-642E79B4559D}"/>
            </c:ext>
          </c:extLst>
        </c:ser>
        <c:ser>
          <c:idx val="2"/>
          <c:order val="2"/>
          <c:tx>
            <c:strRef>
              <c:f>PivotTable!$W$8</c:f>
              <c:strCache>
                <c:ptCount val="1"/>
                <c:pt idx="0">
                  <c:v>Avg. transfer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6.7737046238274784E-2"/>
                  <c:y val="-2.54790026246719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010-48FC-BE44-642E79B4559D}"/>
                </c:ext>
              </c:extLst>
            </c:dLbl>
            <c:dLbl>
              <c:idx val="1"/>
              <c:layout>
                <c:manualLayout>
                  <c:x val="-5.143169305844051E-2"/>
                  <c:y val="-7.14326106791265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010-48FC-BE44-642E79B4559D}"/>
                </c:ext>
              </c:extLst>
            </c:dLbl>
            <c:dLbl>
              <c:idx val="3"/>
              <c:layout>
                <c:manualLayout>
                  <c:x val="-1.2065535766530164E-2"/>
                  <c:y val="2.997666958296872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010-48FC-BE44-642E79B4559D}"/>
                </c:ext>
              </c:extLst>
            </c:dLbl>
            <c:dLbl>
              <c:idx val="4"/>
              <c:layout>
                <c:manualLayout>
                  <c:x val="-2.1477155402967994E-2"/>
                  <c:y val="4.84806295087377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010-48FC-BE44-642E79B4559D}"/>
                </c:ext>
              </c:extLst>
            </c:dLbl>
            <c:dLbl>
              <c:idx val="5"/>
              <c:layout>
                <c:manualLayout>
                  <c:x val="2.1619211105720675E-2"/>
                  <c:y val="2.22854756122085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PivotTable!$W$9:$W$13</c:f>
              <c:numCache>
                <c:formatCode>General</c:formatCode>
                <c:ptCount val="5"/>
                <c:pt idx="0">
                  <c:v>-158047.75000000064</c:v>
                </c:pt>
                <c:pt idx="1">
                  <c:v>-62000.410000000178</c:v>
                </c:pt>
                <c:pt idx="2">
                  <c:v>131971.86999999994</c:v>
                </c:pt>
                <c:pt idx="3">
                  <c:v>74336.000000000015</c:v>
                </c:pt>
                <c:pt idx="4">
                  <c:v>59222.89000000024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7-A010-48FC-BE44-642E79B4559D}"/>
            </c:ext>
          </c:extLst>
        </c:ser>
        <c:ser>
          <c:idx val="3"/>
          <c:order val="3"/>
          <c:tx>
            <c:strRef>
              <c:f>PivotTable!$X$8</c:f>
              <c:strCache>
                <c:ptCount val="1"/>
                <c:pt idx="0">
                  <c:v>Avg withdraw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layout>
                <c:manualLayout>
                  <c:x val="-4.6212520194596485E-2"/>
                  <c:y val="4.491149023038773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010-48FC-BE44-642E79B4559D}"/>
                </c:ext>
              </c:extLst>
            </c:dLbl>
            <c:dLbl>
              <c:idx val="1"/>
              <c:layout>
                <c:manualLayout>
                  <c:x val="-5.3809295070499918E-2"/>
                  <c:y val="-3.80141664784438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010-48FC-BE44-642E79B4559D}"/>
                </c:ext>
              </c:extLst>
            </c:dLbl>
            <c:dLbl>
              <c:idx val="2"/>
              <c:layout>
                <c:manualLayout>
                  <c:x val="-4.8724157725745065E-2"/>
                  <c:y val="-3.38142907550814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010-48FC-BE44-642E79B4559D}"/>
                </c:ext>
              </c:extLst>
            </c:dLbl>
            <c:dLbl>
              <c:idx val="3"/>
              <c:layout>
                <c:manualLayout>
                  <c:x val="-3.4711721461357613E-2"/>
                  <c:y val="7.46757834052668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010-48FC-BE44-642E79B4559D}"/>
                </c:ext>
              </c:extLst>
            </c:dLbl>
            <c:dLbl>
              <c:idx val="4"/>
              <c:layout>
                <c:manualLayout>
                  <c:x val="2.7053650284235797E-2"/>
                  <c:y val="-1.17682244532792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010-48FC-BE44-642E79B455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forward val="2"/>
            <c:dispRSqr val="0"/>
            <c:dispEq val="0"/>
          </c:trendline>
          <c:cat>
            <c:strRef>
              <c:f>PivotTable!$T$9:$T$13</c:f>
              <c:strCache>
                <c:ptCount val="5"/>
                <c:pt idx="0">
                  <c:v>Chicago</c:v>
                </c:pt>
                <c:pt idx="1">
                  <c:v>Houston</c:v>
                </c:pt>
                <c:pt idx="2">
                  <c:v>Los Angeles</c:v>
                </c:pt>
                <c:pt idx="3">
                  <c:v>New York</c:v>
                </c:pt>
                <c:pt idx="4">
                  <c:v>Phoenix</c:v>
                </c:pt>
              </c:strCache>
            </c:strRef>
          </c:cat>
          <c:val>
            <c:numRef>
              <c:f>PivotTable!$X$9:$X$13</c:f>
              <c:numCache>
                <c:formatCode>General</c:formatCode>
                <c:ptCount val="5"/>
                <c:pt idx="0">
                  <c:v>-227193.69000000029</c:v>
                </c:pt>
                <c:pt idx="1">
                  <c:v>258646.18000000162</c:v>
                </c:pt>
                <c:pt idx="2">
                  <c:v>385121.74999999977</c:v>
                </c:pt>
                <c:pt idx="3">
                  <c:v>-14856.239999999811</c:v>
                </c:pt>
                <c:pt idx="4">
                  <c:v>107266.18999999989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1E-A010-48FC-BE44-642E79B4559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17913343"/>
        <c:axId val="917886303"/>
      </c:lineChart>
      <c:catAx>
        <c:axId val="9179133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886303"/>
        <c:crosses val="autoZero"/>
        <c:auto val="1"/>
        <c:lblAlgn val="ctr"/>
        <c:lblOffset val="100"/>
        <c:noMultiLvlLbl val="0"/>
      </c:catAx>
      <c:valAx>
        <c:axId val="91788630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7913343"/>
        <c:crosses val="max"/>
        <c:crossBetween val="between"/>
      </c:valAx>
      <c:spPr>
        <a:noFill/>
        <a:ln cap="rnd">
          <a:solidFill>
            <a:schemeClr val="accent2"/>
          </a:solidFill>
          <a:miter lim="800000"/>
        </a:ln>
        <a:effectLst/>
      </c:spPr>
    </c:plotArea>
    <c:legend>
      <c:legendPos val="t"/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 dirty="0">
                <a:effectLst/>
              </a:rPr>
              <a:t>Transactions </a:t>
            </a:r>
            <a:endParaRPr lang="en-IN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786797407"/>
        <c:axId val="523174303"/>
        <c:axId val="0"/>
      </c:bar3DChart>
      <c:catAx>
        <c:axId val="786797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 Type</a:t>
                </a:r>
              </a:p>
              <a:p>
                <a:pPr>
                  <a:defRPr/>
                </a:pPr>
                <a:r>
                  <a:rPr lang="en-IN"/>
                  <a:t>City</a:t>
                </a:r>
              </a:p>
            </c:rich>
          </c:tx>
          <c:layout>
            <c:manualLayout>
              <c:xMode val="edge"/>
              <c:yMode val="edge"/>
              <c:x val="0.4622905683798072"/>
              <c:y val="0.90632185112174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174303"/>
        <c:crosses val="autoZero"/>
        <c:auto val="1"/>
        <c:lblAlgn val="ctr"/>
        <c:lblOffset val="100"/>
        <c:noMultiLvlLbl val="0"/>
      </c:catAx>
      <c:valAx>
        <c:axId val="52317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797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Transaction amount across various cities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AnalyzedData!$C$3</c:f>
              <c:strCache>
                <c:ptCount val="1"/>
                <c:pt idx="0">
                  <c:v>Chicago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4"/>
            <c:marker>
              <c:symbol val="none"/>
            </c:marker>
            <c:bubble3D val="0"/>
            <c:spPr>
              <a:ln w="22225" cap="rnd" cmpd="sng" algn="ctr">
                <a:solidFill>
                  <a:schemeClr val="accent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29E-4D0C-8B93-29E657291824}"/>
              </c:ext>
            </c:extLst>
          </c:dPt>
          <c:trendline>
            <c:spPr>
              <a:ln w="12700" cap="rnd">
                <a:solidFill>
                  <a:schemeClr val="accent1">
                    <a:alpha val="50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78343209586363893"/>
                  <c:y val="0.2426042629084674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AnalyzedData!$C$4:$C$15</c:f>
              <c:numCache>
                <c:formatCode>General</c:formatCode>
                <c:ptCount val="12"/>
                <c:pt idx="0">
                  <c:v>-253122.80999999976</c:v>
                </c:pt>
                <c:pt idx="1">
                  <c:v>69528.210000000006</c:v>
                </c:pt>
                <c:pt idx="2">
                  <c:v>-49214.040000000015</c:v>
                </c:pt>
                <c:pt idx="3">
                  <c:v>-88925.739999999918</c:v>
                </c:pt>
                <c:pt idx="4">
                  <c:v>222991.56999999998</c:v>
                </c:pt>
                <c:pt idx="5">
                  <c:v>105434.85000000006</c:v>
                </c:pt>
                <c:pt idx="6">
                  <c:v>-77326.939999999886</c:v>
                </c:pt>
                <c:pt idx="7">
                  <c:v>-77584.290000000197</c:v>
                </c:pt>
                <c:pt idx="8">
                  <c:v>-24161.74999999984</c:v>
                </c:pt>
                <c:pt idx="9">
                  <c:v>-43271.92000000002</c:v>
                </c:pt>
                <c:pt idx="10">
                  <c:v>-102231.34000000011</c:v>
                </c:pt>
                <c:pt idx="11">
                  <c:v>506.37999999989916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9E-4D0C-8B93-29E657291824}"/>
            </c:ext>
          </c:extLst>
        </c:ser>
        <c:ser>
          <c:idx val="1"/>
          <c:order val="1"/>
          <c:tx>
            <c:strRef>
              <c:f>AnalyzedData!$D$3</c:f>
              <c:strCache>
                <c:ptCount val="1"/>
                <c:pt idx="0">
                  <c:v>Houston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6350" cap="rnd">
                <a:solidFill>
                  <a:schemeClr val="accent2">
                    <a:alpha val="75000"/>
                  </a:schemeClr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2654984047392088"/>
                  <c:y val="0.1693283873666404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AnalyzedData!$D$4:$D$15</c:f>
              <c:numCache>
                <c:formatCode>General</c:formatCode>
                <c:ptCount val="12"/>
                <c:pt idx="0">
                  <c:v>45440.449999999837</c:v>
                </c:pt>
                <c:pt idx="1">
                  <c:v>-119490.29999999999</c:v>
                </c:pt>
                <c:pt idx="2">
                  <c:v>132150.27000000031</c:v>
                </c:pt>
                <c:pt idx="3">
                  <c:v>-109627.11999999994</c:v>
                </c:pt>
                <c:pt idx="4">
                  <c:v>-174125.90999999968</c:v>
                </c:pt>
                <c:pt idx="5">
                  <c:v>-58206.310000000391</c:v>
                </c:pt>
                <c:pt idx="6">
                  <c:v>-156377.99000000005</c:v>
                </c:pt>
                <c:pt idx="7">
                  <c:v>-38091.869999999937</c:v>
                </c:pt>
                <c:pt idx="8">
                  <c:v>-147321.32000000015</c:v>
                </c:pt>
                <c:pt idx="9">
                  <c:v>-79341.790000000125</c:v>
                </c:pt>
                <c:pt idx="10">
                  <c:v>248877.51</c:v>
                </c:pt>
                <c:pt idx="11">
                  <c:v>103593.38999999994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729E-4D0C-8B93-29E657291824}"/>
            </c:ext>
          </c:extLst>
        </c:ser>
        <c:ser>
          <c:idx val="2"/>
          <c:order val="2"/>
          <c:tx>
            <c:strRef>
              <c:f>AnalyzedData!$E$3</c:f>
              <c:strCache>
                <c:ptCount val="1"/>
                <c:pt idx="0">
                  <c:v>Los Angeles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3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19857858563699438"/>
                  <c:y val="-0.1090673910945019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AnalyzedData!$E$4:$E$15</c:f>
              <c:numCache>
                <c:formatCode>General</c:formatCode>
                <c:ptCount val="12"/>
                <c:pt idx="0">
                  <c:v>29279.550000000087</c:v>
                </c:pt>
                <c:pt idx="1">
                  <c:v>152236.21999999997</c:v>
                </c:pt>
                <c:pt idx="2">
                  <c:v>35764.130000000019</c:v>
                </c:pt>
                <c:pt idx="3">
                  <c:v>-24950.840000000069</c:v>
                </c:pt>
                <c:pt idx="4">
                  <c:v>174839.47999999992</c:v>
                </c:pt>
                <c:pt idx="5">
                  <c:v>-44798.169999999976</c:v>
                </c:pt>
                <c:pt idx="6">
                  <c:v>159775.09000000052</c:v>
                </c:pt>
                <c:pt idx="7">
                  <c:v>182758.8899999999</c:v>
                </c:pt>
                <c:pt idx="8">
                  <c:v>-73033.850000000108</c:v>
                </c:pt>
                <c:pt idx="9">
                  <c:v>15513.01999999999</c:v>
                </c:pt>
                <c:pt idx="10">
                  <c:v>-72506.920000000537</c:v>
                </c:pt>
                <c:pt idx="11">
                  <c:v>-12873.610000000088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729E-4D0C-8B93-29E657291824}"/>
            </c:ext>
          </c:extLst>
        </c:ser>
        <c:ser>
          <c:idx val="3"/>
          <c:order val="3"/>
          <c:tx>
            <c:strRef>
              <c:f>AnalyzedData!$F$3</c:f>
              <c:strCache>
                <c:ptCount val="1"/>
                <c:pt idx="0">
                  <c:v>New York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>
              <a:outerShdw blurRad="762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4"/>
                </a:solidFill>
                <a:prstDash val="lgDash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81881075810797277"/>
                  <c:y val="-0.153588445927621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AnalyzedData!$F$4:$F$15</c:f>
              <c:numCache>
                <c:formatCode>General</c:formatCode>
                <c:ptCount val="12"/>
                <c:pt idx="0">
                  <c:v>164974.28000000006</c:v>
                </c:pt>
                <c:pt idx="1">
                  <c:v>84000.629999999961</c:v>
                </c:pt>
                <c:pt idx="2">
                  <c:v>114110.0800000001</c:v>
                </c:pt>
                <c:pt idx="3">
                  <c:v>33490.66999999994</c:v>
                </c:pt>
                <c:pt idx="4">
                  <c:v>185714.72000000018</c:v>
                </c:pt>
                <c:pt idx="5">
                  <c:v>25014.230000000003</c:v>
                </c:pt>
                <c:pt idx="6">
                  <c:v>120338.29000000004</c:v>
                </c:pt>
                <c:pt idx="7">
                  <c:v>-221169.96999999997</c:v>
                </c:pt>
                <c:pt idx="8">
                  <c:v>-61409.130000000019</c:v>
                </c:pt>
                <c:pt idx="9">
                  <c:v>-67513.58</c:v>
                </c:pt>
                <c:pt idx="10">
                  <c:v>156184.98000000004</c:v>
                </c:pt>
                <c:pt idx="11">
                  <c:v>64181.189999999995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729E-4D0C-8B93-29E657291824}"/>
            </c:ext>
          </c:extLst>
        </c:ser>
        <c:ser>
          <c:idx val="4"/>
          <c:order val="4"/>
          <c:tx>
            <c:strRef>
              <c:f>AnalyzedData!$G$3</c:f>
              <c:strCache>
                <c:ptCount val="1"/>
                <c:pt idx="0">
                  <c:v>Phoenix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trendline>
            <c:spPr>
              <a:ln w="9525" cap="rnd">
                <a:solidFill>
                  <a:schemeClr val="accent5"/>
                </a:solidFill>
                <a:prstDash val="lgDashDotDot"/>
              </a:ln>
              <a:effectLst/>
            </c:spPr>
            <c:trendlineType val="poly"/>
            <c:order val="6"/>
            <c:dispRSqr val="1"/>
            <c:dispEq val="0"/>
            <c:trendlineLbl>
              <c:layout>
                <c:manualLayout>
                  <c:x val="-0.63638953091062622"/>
                  <c:y val="0.2812004541463841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strRef>
              <c:f>AnalyzedData!$B$4:$B$15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AnalyzedData!$G$4:$G$15</c:f>
              <c:numCache>
                <c:formatCode>General</c:formatCode>
                <c:ptCount val="12"/>
                <c:pt idx="0">
                  <c:v>50804.719999999936</c:v>
                </c:pt>
                <c:pt idx="1">
                  <c:v>-11790.97000000021</c:v>
                </c:pt>
                <c:pt idx="2">
                  <c:v>-1281.5299999999515</c:v>
                </c:pt>
                <c:pt idx="3">
                  <c:v>-239251.55</c:v>
                </c:pt>
                <c:pt idx="4">
                  <c:v>52117.460000000116</c:v>
                </c:pt>
                <c:pt idx="5">
                  <c:v>117412.81000000017</c:v>
                </c:pt>
                <c:pt idx="6">
                  <c:v>-74469.409999999829</c:v>
                </c:pt>
                <c:pt idx="7">
                  <c:v>154717.17999999988</c:v>
                </c:pt>
                <c:pt idx="8">
                  <c:v>-148009.49000000017</c:v>
                </c:pt>
                <c:pt idx="9">
                  <c:v>33124.399999999987</c:v>
                </c:pt>
                <c:pt idx="10">
                  <c:v>109056.77000000005</c:v>
                </c:pt>
                <c:pt idx="11">
                  <c:v>61816.190000000039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729E-4D0C-8B93-29E657291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325711599"/>
        <c:axId val="1325714927"/>
      </c:lineChart>
      <c:catAx>
        <c:axId val="132571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4927"/>
        <c:crosses val="autoZero"/>
        <c:auto val="1"/>
        <c:lblAlgn val="ctr"/>
        <c:lblOffset val="100"/>
        <c:noMultiLvlLbl val="0"/>
      </c:catAx>
      <c:valAx>
        <c:axId val="1325714927"/>
        <c:scaling>
          <c:orientation val="minMax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711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 w="0">
          <a:solidFill>
            <a:schemeClr val="accent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>
                <a:noFill/>
              </a:ln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dirty="0">
              <a:latin typeface="Bell MT" panose="02020503060305020303" pitchFamily="18" charset="0"/>
            </a:rPr>
            <a:t>Analysis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 custScaleX="15066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 custScaleX="135179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0986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82430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38212" y="2384741"/>
          <a:ext cx="2418750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>
              <a:latin typeface="Bell MT" panose="02020503060305020303" pitchFamily="18" charset="0"/>
            </a:rPr>
            <a:t>Analysis</a:t>
          </a:r>
        </a:p>
      </dsp:txBody>
      <dsp:txXfrm>
        <a:off x="38212" y="2384741"/>
        <a:ext cx="2418750" cy="746917"/>
      </dsp:txXfrm>
    </dsp:sp>
    <dsp:sp modelId="{0E81F59E-BE24-4A43-8B4D-78AE486DB35A}">
      <dsp:nvSpPr>
        <dsp:cNvPr id="0" name=""/>
        <dsp:cNvSpPr/>
      </dsp:nvSpPr>
      <dsp:spPr>
        <a:xfrm>
          <a:off x="3964605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79043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2880243" y="2384741"/>
          <a:ext cx="3644161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Presentation</a:t>
          </a:r>
        </a:p>
      </dsp:txBody>
      <dsp:txXfrm>
        <a:off x="2880243" y="2384741"/>
        <a:ext cx="3644161" cy="746917"/>
      </dsp:txXfrm>
    </dsp:sp>
    <dsp:sp modelId="{81253FDF-02A1-40D1-89CA-3EA7AF168FD7}">
      <dsp:nvSpPr>
        <dsp:cNvPr id="0" name=""/>
        <dsp:cNvSpPr/>
      </dsp:nvSpPr>
      <dsp:spPr>
        <a:xfrm>
          <a:off x="7844788" y="449741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8159226" y="764178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947686" y="2384741"/>
          <a:ext cx="3269642" cy="746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Bell MT" panose="02020503060305020303" pitchFamily="18" charset="0"/>
              <a:ea typeface="+mn-ea"/>
              <a:cs typeface="+mn-cs"/>
            </a:rPr>
            <a:t>Conclusion</a:t>
          </a:r>
        </a:p>
      </dsp:txBody>
      <dsp:txXfrm>
        <a:off x="6947686" y="2384741"/>
        <a:ext cx="3269642" cy="746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48" y="4582770"/>
            <a:ext cx="5607908" cy="108623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Customer Transactions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5667710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CC3F-E856-4229-9C41-3C9A000C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 anchor="ctr"/>
          <a:lstStyle/>
          <a:p>
            <a:pPr algn="ctr"/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4484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672723"/>
              </p:ext>
            </p:extLst>
          </p:nvPr>
        </p:nvGraphicFramePr>
        <p:xfrm>
          <a:off x="1371599" y="2286000"/>
          <a:ext cx="10255541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C624-C2C6-4A1A-BEAA-137FBFEC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852E-3DFD-41FA-B6F8-0BAFC8E0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dataset is a collection of 10,000 financial transactions, with each transaction represented by a unique identifier, date(time), amount, and category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The goal of this project is to give hands-on experience in applying Python-based data science</a:t>
            </a:r>
          </a:p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ook Antiqua" panose="02040602050305030304" pitchFamily="18" charset="0"/>
              </a:rPr>
              <a:t>techniques using libraries like Pandas, NumPy, Matplotlib, and Seaborn.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91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0899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To answer the following questions: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What is the total amount spent in each category?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Account type most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type of transactions most made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average amount spent in each category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The total amount spent in each region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134040-B33E-4DA8-8EE2-5AD5D3A0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2520000" cy="720000"/>
          </a:xfrm>
        </p:spPr>
        <p:txBody>
          <a:bodyPr anchor="ctr">
            <a:normAutofit/>
          </a:bodyPr>
          <a:lstStyle/>
          <a:p>
            <a:r>
              <a:rPr lang="en-IN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Objective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30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43AA4-FCD3-49BD-A689-59F105D1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38300"/>
            <a:ext cx="9601200" cy="3581400"/>
          </a:xfrm>
        </p:spPr>
        <p:txBody>
          <a:bodyPr anchor="ctr"/>
          <a:lstStyle/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Customer Spending Patterns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Account Health Assessment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Segmentation of Customers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Credit Utilization</a:t>
            </a:r>
          </a:p>
          <a:p>
            <a:pPr>
              <a:buFont typeface="+mj-lt"/>
              <a:buAutoNum type="arabicPeriod"/>
            </a:pPr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ira Code" pitchFamily="1" charset="0"/>
              </a:rPr>
              <a:t>Geographic Insights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Code" pitchFamily="1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116C0F-88D9-4CC2-A40A-F80F0367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0600"/>
            <a:ext cx="3099732" cy="720000"/>
          </a:xfrm>
        </p:spPr>
        <p:txBody>
          <a:bodyPr anchor="ctr">
            <a:normAutofit fontScale="90000"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Possibilities</a:t>
            </a:r>
          </a:p>
        </p:txBody>
      </p:sp>
    </p:spTree>
    <p:extLst>
      <p:ext uri="{BB962C8B-B14F-4D97-AF65-F5344CB8AC3E}">
        <p14:creationId xmlns:p14="http://schemas.microsoft.com/office/powerpoint/2010/main" val="107711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254522"/>
              </p:ext>
            </p:extLst>
          </p:nvPr>
        </p:nvGraphicFramePr>
        <p:xfrm>
          <a:off x="0" y="404768"/>
          <a:ext cx="12192000" cy="6048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1476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1">
                <a:lumMod val="45000"/>
                <a:lumOff val="55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7CF1ED-9781-43F1-B4D3-7335FA24D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167081"/>
              </p:ext>
            </p:extLst>
          </p:nvPr>
        </p:nvGraphicFramePr>
        <p:xfrm>
          <a:off x="0" y="604006"/>
          <a:ext cx="12192000" cy="5830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89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1343344-8524-41BB-97F1-54546E518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180798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6230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37000">
              <a:schemeClr val="accent4">
                <a:lumMod val="20000"/>
                <a:lumOff val="80000"/>
              </a:schemeClr>
            </a:gs>
            <a:gs pos="65000">
              <a:schemeClr val="accent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18ADD6A-3249-4BCD-8313-9DE75213597F}"/>
              </a:ext>
            </a:extLst>
          </p:cNvPr>
          <p:cNvGraphicFramePr>
            <a:graphicFrameLocks/>
          </p:cNvGraphicFramePr>
          <p:nvPr/>
        </p:nvGraphicFramePr>
        <p:xfrm>
          <a:off x="561976" y="0"/>
          <a:ext cx="6096000" cy="3193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AAB08D4-4D13-47A7-8A9E-AA1229C6C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862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1BEB56-DE8E-4BBB-B8AD-DAAF38EE6F36}"/>
              </a:ext>
            </a:extLst>
          </p:cNvPr>
          <p:cNvSpPr txBox="1"/>
          <p:nvPr/>
        </p:nvSpPr>
        <p:spPr>
          <a:xfrm>
            <a:off x="9112311" y="6611779"/>
            <a:ext cx="3079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latin typeface="BankGothic" panose="02000500000000000000" pitchFamily="2" charset="0"/>
              </a:rPr>
              <a:t>*Note : The date range is auto generated</a:t>
            </a:r>
          </a:p>
        </p:txBody>
      </p:sp>
    </p:spTree>
    <p:extLst>
      <p:ext uri="{BB962C8B-B14F-4D97-AF65-F5344CB8AC3E}">
        <p14:creationId xmlns:p14="http://schemas.microsoft.com/office/powerpoint/2010/main" val="96331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498</TotalTime>
  <Words>187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BankGothic</vt:lpstr>
      <vt:lpstr>Baskerville Old Face</vt:lpstr>
      <vt:lpstr>Bell MT</vt:lpstr>
      <vt:lpstr>Book Antiqua</vt:lpstr>
      <vt:lpstr>Calibri</vt:lpstr>
      <vt:lpstr>Fira Code</vt:lpstr>
      <vt:lpstr>Franklin Gothic Book</vt:lpstr>
      <vt:lpstr>Wingdings</vt:lpstr>
      <vt:lpstr>Crop</vt:lpstr>
      <vt:lpstr>Customer Transactions</vt:lpstr>
      <vt:lpstr>Agenda</vt:lpstr>
      <vt:lpstr>Overview</vt:lpstr>
      <vt:lpstr>Objective</vt:lpstr>
      <vt:lpstr>Possibilities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Transactions</dc:title>
  <dc:creator>Himakar Raju Gunda</dc:creator>
  <cp:lastModifiedBy>Himakar Raju Gunda</cp:lastModifiedBy>
  <cp:revision>20</cp:revision>
  <dcterms:created xsi:type="dcterms:W3CDTF">2024-09-20T10:49:01Z</dcterms:created>
  <dcterms:modified xsi:type="dcterms:W3CDTF">2024-09-22T20:59:24Z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